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81" r:id="rId5"/>
    <p:sldId id="282" r:id="rId6"/>
    <p:sldId id="259" r:id="rId7"/>
    <p:sldId id="279" r:id="rId8"/>
    <p:sldId id="280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70" r:id="rId18"/>
    <p:sldId id="271" r:id="rId19"/>
    <p:sldId id="275" r:id="rId20"/>
    <p:sldId id="283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2080620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La riforma penitenziaria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FBAB9AFB-2632-4B8D-8CFC-526CFBDE5484}"/>
              </a:ext>
            </a:extLst>
          </p:cNvPr>
          <p:cNvSpPr txBox="1">
            <a:spLocks/>
          </p:cNvSpPr>
          <p:nvPr/>
        </p:nvSpPr>
        <p:spPr>
          <a:xfrm>
            <a:off x="1818407" y="1937584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sz="4400" dirty="0"/>
              <a:t>(</a:t>
            </a:r>
            <a:r>
              <a:rPr lang="it-IT" sz="4400" dirty="0" err="1"/>
              <a:t>dd.lgs</a:t>
            </a:r>
            <a:r>
              <a:rPr lang="it-IT" sz="4400" dirty="0"/>
              <a:t>. 121, 123, 124/2018)</a:t>
            </a:r>
          </a:p>
        </p:txBody>
      </p:sp>
      <p:sp>
        <p:nvSpPr>
          <p:cNvPr id="4" name="Sottotitolo 4">
            <a:extLst>
              <a:ext uri="{FF2B5EF4-FFF2-40B4-BE49-F238E27FC236}">
                <a16:creationId xmlns:a16="http://schemas.microsoft.com/office/drawing/2014/main" xmlns="" id="{0A30477E-0144-4773-BA04-71C8951C9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5864" y="5608656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tx1"/>
                </a:solidFill>
              </a:rPr>
              <a:t>Avv. Veronica Manca</a:t>
            </a:r>
          </a:p>
          <a:p>
            <a:r>
              <a:rPr lang="it-IT" dirty="0">
                <a:solidFill>
                  <a:schemeClr val="tx1"/>
                </a:solidFill>
              </a:rPr>
              <a:t>Camera penale «M. </a:t>
            </a:r>
            <a:r>
              <a:rPr lang="it-IT" dirty="0" err="1">
                <a:solidFill>
                  <a:schemeClr val="tx1"/>
                </a:solidFill>
              </a:rPr>
              <a:t>Pompermaier</a:t>
            </a:r>
            <a:r>
              <a:rPr lang="it-IT" dirty="0">
                <a:solidFill>
                  <a:schemeClr val="tx1"/>
                </a:solidFill>
              </a:rPr>
              <a:t>» di Trento</a:t>
            </a:r>
          </a:p>
          <a:p>
            <a:r>
              <a:rPr lang="it-IT" dirty="0">
                <a:solidFill>
                  <a:schemeClr val="tx1"/>
                </a:solidFill>
              </a:rPr>
              <a:t>Trento, 7 febbraio 2019</a:t>
            </a:r>
          </a:p>
        </p:txBody>
      </p:sp>
    </p:spTree>
    <p:extLst>
      <p:ext uri="{BB962C8B-B14F-4D97-AF65-F5344CB8AC3E}">
        <p14:creationId xmlns:p14="http://schemas.microsoft.com/office/powerpoint/2010/main" val="6083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Il nuovo rito semplificatorio: comma 1-ter art. 678 c.p.p.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2302717"/>
            <a:ext cx="9247157" cy="416760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chemeClr val="tx1"/>
                </a:solidFill>
              </a:rPr>
              <a:t>Condannati liberi c.d. «sospesi» per una pena di anni 1 e sei mesi (simile alla 199/2010): </a:t>
            </a:r>
          </a:p>
          <a:p>
            <a:pPr algn="just"/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Presidente del Tribunale di sorveglianza designa un magistrato (come membro del collegio), relatore all’udienza collegiale;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Presidente cura l’istruttoria e dà un termine al magistrato (Firenze: 30 gg.);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Magistrato di sorveglianza emette ordinanza provvisoria solo concessiva (mai di rigetto) che rimane sospesa fino alla conferma del Tribunale di Sorveglianza: tutto senza formalità e senza udienza;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Entro 10 giorni con deposito presso il Tribunale di Sorveglianza è possibile fare opposizione con l’istaurazione del rito «camerale»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13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La partecipazione a distanza alle udienze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3900" y="2225443"/>
            <a:ext cx="9631470" cy="41676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Modifiche all’art. 678, co. 3.1. e 3.2: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Quando l’interessato ne fa richiesta l’udienza è pubblica;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Avviso di fissazione dell’udienza , notificato all’interessato, deve contenere a pena di nullità, l’avvertimento della facoltà di parteciparvi;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Agevolata la partecipazione a distanza (ATTENZIONE D.L. N. 91/2018– «MILLEPROROGHE»).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Si conserva comunque un potere generale di disporre la traduzione, salvo che:</a:t>
            </a:r>
          </a:p>
          <a:p>
            <a:pPr algn="just"/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7B34C3C3-4C65-42B1-956E-9FA1F45C5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1535"/>
              </p:ext>
            </p:extLst>
          </p:nvPr>
        </p:nvGraphicFramePr>
        <p:xfrm>
          <a:off x="1911172" y="5000118"/>
          <a:ext cx="9631469" cy="1381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631469">
                  <a:extLst>
                    <a:ext uri="{9D8B030D-6E8A-4147-A177-3AD203B41FA5}">
                      <a16:colId xmlns:a16="http://schemas.microsoft.com/office/drawing/2014/main" xmlns="" val="3230972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/>
                        <a:t>Ipotesi di reato di cui all’art. 146-</a:t>
                      </a:r>
                      <a:r>
                        <a:rPr lang="it-IT" b="0" i="1" dirty="0"/>
                        <a:t>bis</a:t>
                      </a:r>
                      <a:r>
                        <a:rPr lang="it-IT" b="0" dirty="0"/>
                        <a:t> disp. </a:t>
                      </a:r>
                      <a:r>
                        <a:rPr lang="it-IT" b="0" dirty="0" err="1"/>
                        <a:t>att</a:t>
                      </a:r>
                      <a:r>
                        <a:rPr lang="it-IT" b="0" dirty="0"/>
                        <a:t>. c.p.p.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3283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L’interessato chieda la partecipazione a distanza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172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L’interessato fuori distretto chieda la partecipazione a distanza (abolita la rogatoria interna)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4884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0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689113"/>
            <a:ext cx="9578462" cy="1272210"/>
          </a:xfrm>
        </p:spPr>
        <p:txBody>
          <a:bodyPr>
            <a:noAutofit/>
          </a:bodyPr>
          <a:lstStyle/>
          <a:p>
            <a:pPr algn="ctr"/>
            <a:r>
              <a:rPr lang="it-IT" sz="3600" dirty="0"/>
              <a:t>Sospensione cautelativa e revoca della misura in corso; pene accessorie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2302717"/>
            <a:ext cx="9247157" cy="4167600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Art. 51-</a:t>
            </a:r>
            <a:r>
              <a:rPr lang="it-IT" sz="2000" i="1" dirty="0">
                <a:solidFill>
                  <a:schemeClr val="tx1"/>
                </a:solidFill>
              </a:rPr>
              <a:t>bis</a:t>
            </a:r>
            <a:r>
              <a:rPr lang="it-IT" sz="2000" dirty="0">
                <a:solidFill>
                  <a:schemeClr val="tx1"/>
                </a:solidFill>
              </a:rPr>
              <a:t> O.P.: 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MDS deve verificare la permanenza delle condizioni della misura in corso, anche in termini di pena residua (scioglimento virtuale del cumulo </a:t>
            </a:r>
            <a:r>
              <a:rPr lang="it-IT" sz="2000" i="1" dirty="0">
                <a:solidFill>
                  <a:schemeClr val="tx1"/>
                </a:solidFill>
              </a:rPr>
              <a:t>ex</a:t>
            </a:r>
            <a:r>
              <a:rPr lang="it-IT" sz="2000" dirty="0">
                <a:solidFill>
                  <a:schemeClr val="tx1"/>
                </a:solidFill>
              </a:rPr>
              <a:t> art. 4-</a:t>
            </a:r>
            <a:r>
              <a:rPr lang="it-IT" sz="2000" i="1" dirty="0">
                <a:solidFill>
                  <a:schemeClr val="tx1"/>
                </a:solidFill>
              </a:rPr>
              <a:t>bis</a:t>
            </a:r>
            <a:r>
              <a:rPr lang="it-IT" sz="2000" dirty="0">
                <a:solidFill>
                  <a:schemeClr val="tx1"/>
                </a:solidFill>
              </a:rPr>
              <a:t> O.P.); potere di accompagnamento diretto in istituto senza l’intervento del P.M.;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Art. 51-</a:t>
            </a:r>
            <a:r>
              <a:rPr lang="it-IT" sz="2000" i="1" dirty="0">
                <a:solidFill>
                  <a:schemeClr val="tx1"/>
                </a:solidFill>
              </a:rPr>
              <a:t>ter</a:t>
            </a:r>
            <a:r>
              <a:rPr lang="it-IT" sz="2000" dirty="0">
                <a:solidFill>
                  <a:schemeClr val="tx1"/>
                </a:solidFill>
              </a:rPr>
              <a:t> O.P.: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Margine di flessibilità al MDS, il quale segnala al TDS situazioni che potrebbero comportare la revoca: TDS può revocare, sostituire o dichiarare la prosecuzione della misura;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Art. 51-</a:t>
            </a:r>
            <a:r>
              <a:rPr lang="it-IT" sz="2000" i="1" dirty="0">
                <a:solidFill>
                  <a:schemeClr val="tx1"/>
                </a:solidFill>
              </a:rPr>
              <a:t>quater </a:t>
            </a:r>
            <a:r>
              <a:rPr lang="it-IT" sz="2000" dirty="0">
                <a:solidFill>
                  <a:schemeClr val="tx1"/>
                </a:solidFill>
              </a:rPr>
              <a:t>O.P.:</a:t>
            </a:r>
          </a:p>
          <a:p>
            <a:r>
              <a:rPr lang="it-IT" sz="2000" dirty="0">
                <a:solidFill>
                  <a:schemeClr val="tx1"/>
                </a:solidFill>
              </a:rPr>
              <a:t>Esecuzione contestuale delle pene </a:t>
            </a:r>
            <a:r>
              <a:rPr lang="it-IT" sz="2000" dirty="0" smtClean="0">
                <a:solidFill>
                  <a:schemeClr val="tx1"/>
                </a:solidFill>
              </a:rPr>
              <a:t>accessorie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563216"/>
            <a:ext cx="8915399" cy="1514213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Modalità di accesso alle misure alternative, UEPE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2302717"/>
            <a:ext cx="9551957" cy="3992067"/>
          </a:xfrm>
        </p:spPr>
        <p:txBody>
          <a:bodyPr>
            <a:normAutofit lnSpcReduction="10000"/>
          </a:bodyPr>
          <a:lstStyle/>
          <a:p>
            <a:r>
              <a:rPr lang="it-IT" sz="2000" b="1" dirty="0">
                <a:solidFill>
                  <a:schemeClr val="tx1"/>
                </a:solidFill>
              </a:rPr>
              <a:t>1) UEPE: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Modifica all’art. 72 O.P.: osservazione scientifica dell’UEPE si estende anche al comportamento serbato dall’utente;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Modifica all’art. 47, co. 2 O.P.: rispetto ai condannati liberi c.d. sospesi osservazione scientifica;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Accesso della polizia penitenziaria preso l’UEPE, sotto la direzione del Direttore, per compiti «strettamente» di controllo e di verifica.</a:t>
            </a:r>
          </a:p>
          <a:p>
            <a:endParaRPr lang="it-IT" sz="2000" dirty="0">
              <a:solidFill>
                <a:schemeClr val="tx1"/>
              </a:solidFill>
            </a:endParaRPr>
          </a:p>
          <a:p>
            <a:r>
              <a:rPr lang="it-IT" sz="2000" b="1" dirty="0">
                <a:solidFill>
                  <a:schemeClr val="tx1"/>
                </a:solidFill>
              </a:rPr>
              <a:t>2) Modalità di accesso alle misure alternative: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… anche da parte dei prossimi congiunti (</a:t>
            </a:r>
            <a:r>
              <a:rPr lang="it-IT" sz="2000" i="1" dirty="0">
                <a:solidFill>
                  <a:schemeClr val="tx1"/>
                </a:solidFill>
              </a:rPr>
              <a:t>ex</a:t>
            </a:r>
            <a:r>
              <a:rPr lang="it-IT" sz="2000" dirty="0">
                <a:solidFill>
                  <a:schemeClr val="tx1"/>
                </a:solidFill>
              </a:rPr>
              <a:t> art. 307 c.p.) e dal gruppo di trattamento …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62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Le disposizioni in materia di vita penitenziaria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536" y="2096655"/>
            <a:ext cx="9618218" cy="4349874"/>
          </a:xfrm>
        </p:spPr>
        <p:txBody>
          <a:bodyPr>
            <a:noAutofit/>
          </a:bodyPr>
          <a:lstStyle/>
          <a:p>
            <a:pPr algn="just"/>
            <a:r>
              <a:rPr lang="it-IT" sz="2000" dirty="0">
                <a:solidFill>
                  <a:schemeClr val="tx1"/>
                </a:solidFill>
              </a:rPr>
              <a:t>Il </a:t>
            </a:r>
            <a:r>
              <a:rPr lang="it-IT" sz="2000" i="1" dirty="0">
                <a:solidFill>
                  <a:schemeClr val="tx1"/>
                </a:solidFill>
              </a:rPr>
              <a:t>file rouge </a:t>
            </a:r>
            <a:r>
              <a:rPr lang="it-IT" sz="2000" dirty="0">
                <a:solidFill>
                  <a:schemeClr val="tx1"/>
                </a:solidFill>
              </a:rPr>
              <a:t>è il rafforzamento complessivo dell’efficacia del trattamento rieducativo: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Introduzione di «norme bandiera» che enunciano diritti fondamentali (v. art. 1 O.P., sul divieto di discriminazione in base all’orientamento sessuale);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Rimodulazione della disciplina dei colloqui visivi e telefonici, permanenza all’aria aperta;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Armonizzazione della funzione custodiale con quella trattamentale (artt. 13-15 O.P.; art. 14/42 O.P.; 19 O.P.);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Previsione di disposizione per il post pena: le dimissioni con documenti di identità validi e iscrizione anagrafica al comune in cui è sito il carcere; stato di disoccupazione (art. 42-46 O.P.)</a:t>
            </a:r>
          </a:p>
        </p:txBody>
      </p:sp>
    </p:spTree>
    <p:extLst>
      <p:ext uri="{BB962C8B-B14F-4D97-AF65-F5344CB8AC3E}">
        <p14:creationId xmlns:p14="http://schemas.microsoft.com/office/powerpoint/2010/main" val="5119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4"/>
            <a:ext cx="8915399" cy="1126284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Il «decreto lavoro» n. 124/2018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2" y="2302717"/>
            <a:ext cx="8915399" cy="4555283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3764DDFA-DE01-4043-BB39-948199B4C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141815"/>
              </p:ext>
            </p:extLst>
          </p:nvPr>
        </p:nvGraphicFramePr>
        <p:xfrm>
          <a:off x="2133600" y="1816432"/>
          <a:ext cx="9011478" cy="4869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739">
                  <a:extLst>
                    <a:ext uri="{9D8B030D-6E8A-4147-A177-3AD203B41FA5}">
                      <a16:colId xmlns:a16="http://schemas.microsoft.com/office/drawing/2014/main" xmlns="" val="2305381443"/>
                    </a:ext>
                  </a:extLst>
                </a:gridCol>
                <a:gridCol w="4505739">
                  <a:extLst>
                    <a:ext uri="{9D8B030D-6E8A-4147-A177-3AD203B41FA5}">
                      <a16:colId xmlns:a16="http://schemas.microsoft.com/office/drawing/2014/main" xmlns="" val="1993598208"/>
                    </a:ext>
                  </a:extLst>
                </a:gridCol>
              </a:tblGrid>
              <a:tr h="114653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Vivibilità penitenziaria</a:t>
                      </a:r>
                    </a:p>
                    <a:p>
                      <a:pPr algn="ctr"/>
                      <a:r>
                        <a:rPr lang="it-IT" dirty="0"/>
                        <a:t>Entreranno in vigore il 31 dicembre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Lavoro penitenziario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52396936"/>
                  </a:ext>
                </a:extLst>
              </a:tr>
              <a:tr h="2513921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v"/>
                      </a:pPr>
                      <a:r>
                        <a:rPr lang="it-IT" dirty="0"/>
                        <a:t>Stanza singola di pernottamento;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it-IT" dirty="0"/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v"/>
                      </a:pPr>
                      <a:r>
                        <a:rPr lang="it-IT" dirty="0"/>
                        <a:t>Locali idonei per aree comuni (per attività lavorative e formazione);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v"/>
                      </a:pPr>
                      <a:r>
                        <a:rPr lang="it-IT" dirty="0"/>
                        <a:t>Art. 20 O.P.: afflittività e obbligatorietà del lavoro/estensione anche alle REMS;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it-IT" dirty="0"/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v"/>
                      </a:pPr>
                      <a:r>
                        <a:rPr lang="it-IT" dirty="0"/>
                        <a:t>Art. 20 O.P.: modifica alla Commissione/due elenchi;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it-IT" dirty="0"/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v"/>
                      </a:pPr>
                      <a:r>
                        <a:rPr lang="it-IT" dirty="0"/>
                        <a:t>Art. 20 O.P.: sulla tipologia di attività lavorative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810319"/>
                  </a:ext>
                </a:extLst>
              </a:tr>
              <a:tr h="1162456"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Disposizioni per i servizi igienici (1065 le celle con WC a vista, contenenti 1.800 detenuti)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LPU penitenziario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9214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5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1173" y="583095"/>
            <a:ext cx="8915399" cy="1020418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LPU penitenziario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8142" y="1753394"/>
            <a:ext cx="9782844" cy="466476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L’importanza dell’ampliamento dell’offerta lavorativa: al 2014, solo 14.450 unità (sui 50.000 detenuti presenti) aveva accesso al lavoro, di cui 85% al servizio interno della Amministrazione penitenziaria.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LPU: </a:t>
            </a:r>
          </a:p>
          <a:p>
            <a:pPr marL="342900" indent="-342900">
              <a:buAutoNum type="alphaLcParenR"/>
            </a:pPr>
            <a:r>
              <a:rPr lang="it-IT" dirty="0">
                <a:solidFill>
                  <a:schemeClr val="tx1"/>
                </a:solidFill>
              </a:rPr>
              <a:t>Può essere svolto anche all’interno del carcere;</a:t>
            </a:r>
          </a:p>
          <a:p>
            <a:pPr marL="342900" indent="-342900">
              <a:buAutoNum type="alphaLcParenR"/>
            </a:pPr>
            <a:r>
              <a:rPr lang="it-IT" dirty="0">
                <a:solidFill>
                  <a:schemeClr val="tx1"/>
                </a:solidFill>
              </a:rPr>
              <a:t>Può essere gestito direttamente dall’Amministrazione penitenziaria, diverse da quelle di ordinaria manutenzione e gestione;</a:t>
            </a:r>
          </a:p>
          <a:p>
            <a:pPr marL="342900" indent="-342900">
              <a:buAutoNum type="alphaLcParenR"/>
            </a:pPr>
            <a:r>
              <a:rPr lang="it-IT" dirty="0">
                <a:solidFill>
                  <a:schemeClr val="tx1"/>
                </a:solidFill>
              </a:rPr>
              <a:t>Ha acceso ai Fondi della Cassa delle Ammende;</a:t>
            </a:r>
          </a:p>
          <a:p>
            <a:pPr marL="342900" indent="-342900">
              <a:buAutoNum type="alphaLcParenR"/>
            </a:pPr>
            <a:r>
              <a:rPr lang="it-IT" dirty="0">
                <a:solidFill>
                  <a:schemeClr val="tx1"/>
                </a:solidFill>
              </a:rPr>
              <a:t>Viene svolto a favore anche all’esterno a favore delle amministrazioni dello Stato, Regione, Province, Comuni, Aziende sanitarie, sulla base di apposite convenzioni;</a:t>
            </a:r>
          </a:p>
          <a:p>
            <a:pPr marL="342900" indent="-342900">
              <a:buAutoNum type="alphaLcParenR"/>
            </a:pPr>
            <a:r>
              <a:rPr lang="it-IT" dirty="0">
                <a:solidFill>
                  <a:schemeClr val="tx1"/>
                </a:solidFill>
              </a:rPr>
              <a:t>Rimangono fuori i detenuti o internati per reati di cui all’art. 416-</a:t>
            </a:r>
            <a:r>
              <a:rPr lang="it-IT" i="1" dirty="0">
                <a:solidFill>
                  <a:schemeClr val="tx1"/>
                </a:solidFill>
              </a:rPr>
              <a:t>bis</a:t>
            </a:r>
            <a:r>
              <a:rPr lang="it-IT" dirty="0">
                <a:solidFill>
                  <a:schemeClr val="tx1"/>
                </a:solidFill>
              </a:rPr>
              <a:t> O.P., per gli altri reati ostativi stringente valutazione del Magistrato di Sorveglianza;</a:t>
            </a:r>
          </a:p>
          <a:p>
            <a:pPr marL="342900" indent="-342900">
              <a:buAutoNum type="alphaLcParenR"/>
            </a:pPr>
            <a:r>
              <a:rPr lang="it-IT" dirty="0">
                <a:solidFill>
                  <a:schemeClr val="tx1"/>
                </a:solidFill>
              </a:rPr>
              <a:t>Segue la disciplina esecutiva del lavoro all’esterno </a:t>
            </a:r>
            <a:r>
              <a:rPr lang="it-IT" i="1" dirty="0">
                <a:solidFill>
                  <a:schemeClr val="tx1"/>
                </a:solidFill>
              </a:rPr>
              <a:t>ex</a:t>
            </a:r>
            <a:r>
              <a:rPr lang="it-IT" dirty="0">
                <a:solidFill>
                  <a:schemeClr val="tx1"/>
                </a:solidFill>
              </a:rPr>
              <a:t> art. 21 O.P.</a:t>
            </a:r>
          </a:p>
          <a:p>
            <a:pPr marL="342900" indent="-342900"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262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915034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Il d.lgs. n. 121/2018 sull’esecuzione penale dei minorenni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2302717"/>
            <a:ext cx="9485697" cy="4167600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chemeClr val="tx1"/>
                </a:solidFill>
              </a:rPr>
              <a:t>Il testo si suddivide in 26 articoli per 4 Capi: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Capo I: Disposizioni generali (art. 1): si applica il D.lg. N. 121/2018, in via sussidiaria il Codice di procedura penale, l’Ordinamento penitenziario, il rito processuale minorile e il relativo regolamento di esecuzione;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Capo II: Esecuzione pena all’esterno e le misure penali di comunità: 1. Affidamento in prova al servizio sociale; 2. Affidamento in prova con detenzione domiciliare; 3. Detenzione domiciliare; 4. Semilibertà; 5. Affidamento al servizio sociale in casi particolari;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Capo III: La disciplina dell’esecuzione della pena detentiva;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Capo IV: Intervento educativo; organizzazione della permanenza in istituto del </a:t>
            </a:r>
            <a:r>
              <a:rPr lang="it-IT" sz="2000" dirty="0" smtClean="0">
                <a:solidFill>
                  <a:schemeClr val="tx1"/>
                </a:solidFill>
              </a:rPr>
              <a:t>minore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Il 4-bis nell’esecuzione penale minorile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6779" y="2135292"/>
            <a:ext cx="9710984" cy="4167600"/>
          </a:xfrm>
        </p:spPr>
        <p:txBody>
          <a:bodyPr/>
          <a:lstStyle/>
          <a:p>
            <a:r>
              <a:rPr lang="it-IT" sz="2000" dirty="0">
                <a:solidFill>
                  <a:schemeClr val="tx1"/>
                </a:solidFill>
              </a:rPr>
              <a:t>Si introduce il «doppio binario penitenziario» anche per i minori con forti dubbi di legittimità costituzionale: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Art. 656, co. 5 c.p.p. per tutte le pene non superiori ai 4 anni (non si applica l’art. 656, co. 9 c.p.p.): in esecuzione scatta il 4-</a:t>
            </a:r>
            <a:r>
              <a:rPr lang="it-IT" sz="2000" i="1" dirty="0">
                <a:solidFill>
                  <a:schemeClr val="tx1"/>
                </a:solidFill>
              </a:rPr>
              <a:t>bis</a:t>
            </a:r>
            <a:r>
              <a:rPr lang="it-IT" sz="2000" dirty="0">
                <a:solidFill>
                  <a:schemeClr val="tx1"/>
                </a:solidFill>
              </a:rPr>
              <a:t> O.P.;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30 gg di tempo per presentazione della richiesta; il TDS entro 45 gg fissa l’udienza; termini per le memorie e documenti 5 gg prima, eccetto per l’USSM che può depositare anche in udienza;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Concorso di titoli di fatti commessi da minorenni e maggiorenne: trasmissione degli atti al MDS che valuta la prosecuzione secondo l’iter per minorenni; eccetto il caso in cui a far data di 18 anni il condannato minorenne si trovi in stato di custodia cautelare (di dubbia legittimità costituzionale)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89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Legge n. 3/2019: modifiche all’ordinamento penitenziario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810" y="2135292"/>
            <a:ext cx="9525453" cy="4555283"/>
          </a:xfrm>
        </p:spPr>
        <p:txBody>
          <a:bodyPr/>
          <a:lstStyle/>
          <a:p>
            <a:pPr algn="just"/>
            <a:r>
              <a:rPr lang="it-IT" sz="2000" dirty="0">
                <a:solidFill>
                  <a:schemeClr val="tx1"/>
                </a:solidFill>
              </a:rPr>
              <a:t>A far data dal 31 gennaio 2019 si applicano le nuove disposizioni peggiorative introdotte all’ordinamento penitenziario: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Ampliamento delle ipotesi comprese nel co. 1 dell’art. 4-</a:t>
            </a:r>
            <a:r>
              <a:rPr lang="it-IT" sz="2000" i="1" dirty="0">
                <a:solidFill>
                  <a:schemeClr val="tx1"/>
                </a:solidFill>
              </a:rPr>
              <a:t>bis</a:t>
            </a:r>
            <a:r>
              <a:rPr lang="it-IT" sz="2000" dirty="0">
                <a:solidFill>
                  <a:schemeClr val="tx1"/>
                </a:solidFill>
              </a:rPr>
              <a:t> O.P. «artt. 314, co. 1, 317, 318, 319, 319-bis, 319-ter, 319-quater, co. 1, 320, 321, 322, 322-</a:t>
            </a:r>
            <a:r>
              <a:rPr lang="it-IT" sz="2000" i="1" dirty="0">
                <a:solidFill>
                  <a:schemeClr val="tx1"/>
                </a:solidFill>
              </a:rPr>
              <a:t>bis</a:t>
            </a:r>
            <a:r>
              <a:rPr lang="it-IT" sz="2000" dirty="0">
                <a:solidFill>
                  <a:schemeClr val="tx1"/>
                </a:solidFill>
              </a:rPr>
              <a:t> c.p.»: con preclusione oggettiva dell’accesso – tranne la liberazione anticipata – dei benefici penitenziari (permessi-premio, lavoro all’esterno e misure alternative);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Inclusione di tali fattispecie nel novero dell’art. 656, co. 9 </a:t>
            </a:r>
            <a:r>
              <a:rPr lang="it-IT" sz="2000" dirty="0" err="1">
                <a:solidFill>
                  <a:schemeClr val="tx1"/>
                </a:solidFill>
              </a:rPr>
              <a:t>lett</a:t>
            </a:r>
            <a:r>
              <a:rPr lang="it-IT" sz="2000" dirty="0">
                <a:solidFill>
                  <a:schemeClr val="tx1"/>
                </a:solidFill>
              </a:rPr>
              <a:t> a): divieto di sospensione dell’ordine di carcerazione;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Introduzione della nuova ipotesi di collaborazione </a:t>
            </a:r>
            <a:r>
              <a:rPr lang="it-IT" sz="2000" i="1" dirty="0">
                <a:solidFill>
                  <a:schemeClr val="tx1"/>
                </a:solidFill>
              </a:rPr>
              <a:t>ex</a:t>
            </a:r>
            <a:r>
              <a:rPr lang="it-IT" sz="2000" dirty="0">
                <a:solidFill>
                  <a:schemeClr val="tx1"/>
                </a:solidFill>
              </a:rPr>
              <a:t> art. 323-</a:t>
            </a:r>
            <a:r>
              <a:rPr lang="it-IT" sz="2000" i="1" dirty="0">
                <a:solidFill>
                  <a:schemeClr val="tx1"/>
                </a:solidFill>
              </a:rPr>
              <a:t>bis</a:t>
            </a:r>
            <a:r>
              <a:rPr lang="it-IT" sz="2000" dirty="0">
                <a:solidFill>
                  <a:schemeClr val="tx1"/>
                </a:solidFill>
              </a:rPr>
              <a:t> c.p. parametrata all’art. 58-</a:t>
            </a:r>
            <a:r>
              <a:rPr lang="it-IT" sz="2000" i="1" dirty="0">
                <a:solidFill>
                  <a:schemeClr val="tx1"/>
                </a:solidFill>
              </a:rPr>
              <a:t>ter</a:t>
            </a:r>
            <a:r>
              <a:rPr lang="it-IT" sz="2000" dirty="0">
                <a:solidFill>
                  <a:schemeClr val="tx1"/>
                </a:solidFill>
              </a:rPr>
              <a:t> O.P. per l’ammissibilità ai benefici penitenziari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51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L’iter parlamentare dei </a:t>
            </a:r>
            <a:r>
              <a:rPr lang="it-IT" sz="4400" dirty="0" err="1"/>
              <a:t>dd.lgs</a:t>
            </a:r>
            <a:r>
              <a:rPr lang="it-IT" sz="4400" dirty="0"/>
              <a:t>. 123 e 124/2018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2302717"/>
            <a:ext cx="8915399" cy="4167600"/>
          </a:xfrm>
        </p:spPr>
        <p:txBody>
          <a:bodyPr>
            <a:noAutofit/>
          </a:bodyPr>
          <a:lstStyle/>
          <a:p>
            <a:pPr algn="just"/>
            <a:r>
              <a:rPr lang="it-IT" sz="2000" dirty="0">
                <a:solidFill>
                  <a:schemeClr val="tx1"/>
                </a:solidFill>
              </a:rPr>
              <a:t>Il </a:t>
            </a:r>
            <a:r>
              <a:rPr lang="it-IT" sz="2000" b="1" u="sng" dirty="0">
                <a:solidFill>
                  <a:schemeClr val="tx1"/>
                </a:solidFill>
              </a:rPr>
              <a:t>26 ottobre 2018</a:t>
            </a:r>
            <a:r>
              <a:rPr lang="it-IT" sz="2000" dirty="0">
                <a:solidFill>
                  <a:schemeClr val="tx1"/>
                </a:solidFill>
              </a:rPr>
              <a:t> sono stati pubblicati in Gazzetta Ufficiale (Supplemento Ordinario n. 50L tre decreti legislativi dedicati alla riforma dell’ordinamento penitenziario: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b="1" u="sng" dirty="0">
                <a:solidFill>
                  <a:schemeClr val="tx1"/>
                </a:solidFill>
              </a:rPr>
              <a:t>N. 121/2018</a:t>
            </a:r>
            <a:r>
              <a:rPr lang="it-IT" sz="2000" dirty="0">
                <a:solidFill>
                  <a:schemeClr val="tx1"/>
                </a:solidFill>
              </a:rPr>
              <a:t>: riforma dell’ordinamento penitenziario minorile;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b="1" u="sng" dirty="0">
                <a:solidFill>
                  <a:schemeClr val="tx1"/>
                </a:solidFill>
              </a:rPr>
              <a:t>N. 123/2018</a:t>
            </a:r>
            <a:r>
              <a:rPr lang="it-IT" sz="2000" dirty="0">
                <a:solidFill>
                  <a:schemeClr val="tx1"/>
                </a:solidFill>
              </a:rPr>
              <a:t>: riforma dell’ordinamento penitenziario;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b="1" u="sng" dirty="0">
                <a:solidFill>
                  <a:schemeClr val="tx1"/>
                </a:solidFill>
              </a:rPr>
              <a:t>N. 124/2018</a:t>
            </a:r>
            <a:r>
              <a:rPr lang="it-IT" sz="2000" dirty="0">
                <a:solidFill>
                  <a:schemeClr val="tx1"/>
                </a:solidFill>
              </a:rPr>
              <a:t>: riforma della disciplina del lavoro penitenziario e di alcuni aspetti della vita detentiva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Entrati in vigore con il </a:t>
            </a:r>
            <a:r>
              <a:rPr lang="it-IT" sz="2000" b="1" u="sng" dirty="0">
                <a:solidFill>
                  <a:schemeClr val="tx1"/>
                </a:solidFill>
              </a:rPr>
              <a:t>10 novembre 2018</a:t>
            </a:r>
            <a:r>
              <a:rPr lang="it-IT" sz="2000" dirty="0">
                <a:solidFill>
                  <a:schemeClr val="tx1"/>
                </a:solidFill>
              </a:rPr>
              <a:t>, dopo la «manina» del Governo tra uno schema e l’altro …</a:t>
            </a:r>
          </a:p>
        </p:txBody>
      </p:sp>
    </p:spTree>
    <p:extLst>
      <p:ext uri="{BB962C8B-B14F-4D97-AF65-F5344CB8AC3E}">
        <p14:creationId xmlns:p14="http://schemas.microsoft.com/office/powerpoint/2010/main" val="20258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Legge n. 3/2019: modifiche all’ordinamento penitenziario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3165602"/>
            <a:ext cx="9525453" cy="2475345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Modifica all’art. 47, co. 12 O.P.: esito positivo dell’affidamento in prova non comporta l’estinzione delle pene accessorie perpetue;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chemeClr val="tx1"/>
                </a:solidFill>
              </a:rPr>
              <a:t>Modifica alla disciplina della riabilitazione (179 c.p.) che non produce effetto sulle pene accessorie perpetue: queste si estinguono a far data da 7 anni dalla riabilitazione (sempre che sia provata la buona condotta</a:t>
            </a:r>
            <a:r>
              <a:rPr lang="it-IT" sz="2000" dirty="0" smtClean="0">
                <a:solidFill>
                  <a:schemeClr val="tx1"/>
                </a:solidFill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9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2080620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La riforma penitenziaria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FBAB9AFB-2632-4B8D-8CFC-526CFBDE5484}"/>
              </a:ext>
            </a:extLst>
          </p:cNvPr>
          <p:cNvSpPr txBox="1">
            <a:spLocks/>
          </p:cNvSpPr>
          <p:nvPr/>
        </p:nvSpPr>
        <p:spPr>
          <a:xfrm>
            <a:off x="1818407" y="1937584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/>
            </a:r>
            <a:br>
              <a:rPr kumimoji="0" lang="it-IT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(</a:t>
            </a:r>
            <a:r>
              <a:rPr kumimoji="0" lang="it-IT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dd.lgs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. 121, 123, 124/2018)</a:t>
            </a:r>
          </a:p>
        </p:txBody>
      </p:sp>
      <p:sp>
        <p:nvSpPr>
          <p:cNvPr id="4" name="Sottotitolo 4">
            <a:extLst>
              <a:ext uri="{FF2B5EF4-FFF2-40B4-BE49-F238E27FC236}">
                <a16:creationId xmlns:a16="http://schemas.microsoft.com/office/drawing/2014/main" xmlns="" id="{0A30477E-0144-4773-BA04-71C8951C9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5864" y="5608656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tx1"/>
                </a:solidFill>
              </a:rPr>
              <a:t>Avv. Veronica Manca</a:t>
            </a:r>
          </a:p>
          <a:p>
            <a:r>
              <a:rPr lang="it-IT" dirty="0">
                <a:solidFill>
                  <a:schemeClr val="tx1"/>
                </a:solidFill>
              </a:rPr>
              <a:t>Camera penale «M. </a:t>
            </a:r>
            <a:r>
              <a:rPr lang="it-IT" dirty="0" err="1">
                <a:solidFill>
                  <a:schemeClr val="tx1"/>
                </a:solidFill>
              </a:rPr>
              <a:t>Pompermaier</a:t>
            </a:r>
            <a:r>
              <a:rPr lang="it-IT" dirty="0">
                <a:solidFill>
                  <a:schemeClr val="tx1"/>
                </a:solidFill>
              </a:rPr>
              <a:t>» di Trento</a:t>
            </a:r>
          </a:p>
          <a:p>
            <a:r>
              <a:rPr lang="it-IT" dirty="0">
                <a:solidFill>
                  <a:schemeClr val="tx1"/>
                </a:solidFill>
              </a:rPr>
              <a:t>Trento, 7 febbraio 2019</a:t>
            </a:r>
          </a:p>
        </p:txBody>
      </p:sp>
    </p:spTree>
    <p:extLst>
      <p:ext uri="{BB962C8B-B14F-4D97-AF65-F5344CB8AC3E}">
        <p14:creationId xmlns:p14="http://schemas.microsoft.com/office/powerpoint/2010/main" val="18220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L’iter parlamentare dei </a:t>
            </a:r>
            <a:r>
              <a:rPr lang="it-IT" sz="44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dd.lgs</a:t>
            </a:r>
            <a:r>
              <a:rPr lang="it-IT" sz="4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 123 e 124/2018</a:t>
            </a:r>
            <a:endParaRPr lang="it-IT" sz="4400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2302717"/>
            <a:ext cx="8915399" cy="4071579"/>
          </a:xfrm>
        </p:spPr>
        <p:txBody>
          <a:bodyPr/>
          <a:lstStyle/>
          <a:p>
            <a:pPr algn="just"/>
            <a:r>
              <a:rPr lang="it-IT" sz="2000" dirty="0">
                <a:solidFill>
                  <a:schemeClr val="tx1"/>
                </a:solidFill>
              </a:rPr>
              <a:t>Sono stati pubblicati anche i decreti legislativi: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b="1" u="sng" dirty="0">
                <a:solidFill>
                  <a:schemeClr val="tx1"/>
                </a:solidFill>
              </a:rPr>
              <a:t>N. 120/2018 </a:t>
            </a:r>
            <a:r>
              <a:rPr lang="it-IT" sz="2000" dirty="0">
                <a:solidFill>
                  <a:schemeClr val="tx1"/>
                </a:solidFill>
              </a:rPr>
              <a:t>in materia di spese di giustizia;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b="1" u="sng" dirty="0">
                <a:solidFill>
                  <a:schemeClr val="tx1"/>
                </a:solidFill>
              </a:rPr>
              <a:t>N. 122/2018 </a:t>
            </a:r>
            <a:r>
              <a:rPr lang="it-IT" sz="2000" dirty="0">
                <a:solidFill>
                  <a:schemeClr val="tx1"/>
                </a:solidFill>
              </a:rPr>
              <a:t>in materia di Casellario giudiziale.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Attenzione </a:t>
            </a:r>
            <a:r>
              <a:rPr lang="it-IT" sz="2000" b="1" u="sng" dirty="0">
                <a:solidFill>
                  <a:schemeClr val="tx1"/>
                </a:solidFill>
              </a:rPr>
              <a:t>all’art. 47 T.U. del casellario giudiziale </a:t>
            </a:r>
            <a:r>
              <a:rPr lang="it-IT" sz="2000" dirty="0">
                <a:solidFill>
                  <a:schemeClr val="tx1"/>
                </a:solidFill>
              </a:rPr>
              <a:t>, per cui: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«</a:t>
            </a:r>
            <a:r>
              <a:rPr lang="it-IT" sz="2000" b="1" i="1" dirty="0">
                <a:solidFill>
                  <a:schemeClr val="tx1"/>
                </a:solidFill>
              </a:rPr>
              <a:t>eliminazione delle iscrizioni di cui al comma 1 è effettuata dall’ufficio locale decorsi 15 anni dalla morte della persona alla quale si riferiscono e, comunque, decorsi cento anni dalla sua nascita</a:t>
            </a:r>
            <a:r>
              <a:rPr lang="it-IT" sz="2000" dirty="0">
                <a:solidFill>
                  <a:schemeClr val="tx1"/>
                </a:solidFill>
              </a:rPr>
              <a:t>».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70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9445940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I criteri della legge delega 23 giugno 2017, n. 103 (art. 1, co. 85):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2302717"/>
            <a:ext cx="9551957" cy="4167600"/>
          </a:xfrm>
        </p:spPr>
        <p:txBody>
          <a:bodyPr>
            <a:normAutofit fontScale="77500" lnSpcReduction="20000"/>
          </a:bodyPr>
          <a:lstStyle/>
          <a:p>
            <a:pPr marL="285750" lvl="0" indent="-285750" algn="just">
              <a:buClr>
                <a:srgbClr val="A53010"/>
              </a:buClr>
              <a:buFont typeface="Wingdings" panose="05000000000000000000" pitchFamily="2" charset="2"/>
              <a:buChar char="v"/>
            </a:pPr>
            <a:r>
              <a:rPr lang="it-IT" sz="2100" dirty="0">
                <a:solidFill>
                  <a:schemeClr val="tx1"/>
                </a:solidFill>
              </a:rPr>
              <a:t>a) semplificazione delle procedure, anche con la previsione del contraddittorio differito ed eventuale … </a:t>
            </a:r>
          </a:p>
          <a:p>
            <a:pPr marL="285750" lvl="0" indent="-285750" algn="just">
              <a:buClr>
                <a:srgbClr val="A53010"/>
              </a:buClr>
              <a:buFont typeface="Wingdings" panose="05000000000000000000" pitchFamily="2" charset="2"/>
              <a:buChar char="v"/>
            </a:pPr>
            <a:r>
              <a:rPr lang="it-IT" sz="2100" dirty="0">
                <a:solidFill>
                  <a:schemeClr val="tx1"/>
                </a:solidFill>
              </a:rPr>
              <a:t>d) previsione di una necessaria osservazione scientifica della personalità da condurre in libertà, stabilendone tempi, modalità e soggetti chiamati ad intervenire; integrazione delle previsioni sugli interventi degli UEPE …</a:t>
            </a:r>
          </a:p>
          <a:p>
            <a:pPr marL="285750" lvl="0" indent="-285750" algn="just">
              <a:buClr>
                <a:srgbClr val="A53010"/>
              </a:buClr>
              <a:buFont typeface="Wingdings" panose="05000000000000000000" pitchFamily="2" charset="2"/>
              <a:buChar char="v"/>
            </a:pPr>
            <a:r>
              <a:rPr lang="it-IT" sz="2100" dirty="0">
                <a:solidFill>
                  <a:schemeClr val="tx1"/>
                </a:solidFill>
              </a:rPr>
              <a:t>i) disciplina dell’utilizzo dei collegamenti audiovisivi …</a:t>
            </a:r>
          </a:p>
          <a:p>
            <a:pPr marL="285750" lvl="0" indent="-285750" algn="just">
              <a:buClr>
                <a:srgbClr val="A53010"/>
              </a:buClr>
              <a:buFont typeface="Wingdings" panose="05000000000000000000" pitchFamily="2" charset="2"/>
              <a:buChar char="v"/>
            </a:pPr>
            <a:r>
              <a:rPr lang="it-IT" sz="2100" dirty="0">
                <a:solidFill>
                  <a:schemeClr val="tx1"/>
                </a:solidFill>
              </a:rPr>
              <a:t>l) revisione delle disposizioni dell’ordinamento penitenziario alla luce del riordino della medicina penitenziaria …</a:t>
            </a:r>
          </a:p>
          <a:p>
            <a:pPr marL="285750" lvl="0" indent="-285750" algn="just">
              <a:buClr>
                <a:srgbClr val="A53010"/>
              </a:buClr>
              <a:buFont typeface="Wingdings" panose="05000000000000000000" pitchFamily="2" charset="2"/>
              <a:buChar char="v"/>
            </a:pPr>
            <a:r>
              <a:rPr lang="it-IT" sz="2100" dirty="0">
                <a:solidFill>
                  <a:schemeClr val="tx1"/>
                </a:solidFill>
              </a:rPr>
              <a:t>m) previsione dell’esclusione del sanitario dal consiglio di disciplina …</a:t>
            </a:r>
          </a:p>
          <a:p>
            <a:pPr marL="285750" lvl="0" indent="-285750" algn="just">
              <a:buClr>
                <a:srgbClr val="A53010"/>
              </a:buClr>
              <a:buFont typeface="Wingdings" panose="05000000000000000000" pitchFamily="2" charset="2"/>
              <a:buChar char="v"/>
            </a:pPr>
            <a:r>
              <a:rPr lang="it-IT" sz="2100" dirty="0">
                <a:solidFill>
                  <a:schemeClr val="tx1"/>
                </a:solidFill>
              </a:rPr>
              <a:t>o) previsione di norme che favoriscano l’integrazione delle persone straniere …</a:t>
            </a:r>
          </a:p>
          <a:p>
            <a:pPr marL="285750" lvl="0" indent="-285750" algn="just">
              <a:buClr>
                <a:srgbClr val="A53010"/>
              </a:buClr>
              <a:buFont typeface="Wingdings" panose="05000000000000000000" pitchFamily="2" charset="2"/>
              <a:buChar char="v"/>
            </a:pPr>
            <a:r>
              <a:rPr lang="it-IT" sz="2100" dirty="0">
                <a:solidFill>
                  <a:schemeClr val="tx1"/>
                </a:solidFill>
              </a:rPr>
              <a:t>r) previsione di norme volte al rispetto della dignità umana attraverso la responsabilizzazione dei detenuti, la massima conformità della vita penitenziaria, la sorveglianza dinamica …</a:t>
            </a:r>
          </a:p>
          <a:p>
            <a:pPr marL="285750" lvl="0" indent="-285750" algn="just">
              <a:buClr>
                <a:srgbClr val="A53010"/>
              </a:buClr>
              <a:buFont typeface="Wingdings" panose="05000000000000000000" pitchFamily="2" charset="2"/>
              <a:buChar char="v"/>
            </a:pPr>
            <a:r>
              <a:rPr lang="it-IT" sz="2100" dirty="0">
                <a:solidFill>
                  <a:schemeClr val="tx1"/>
                </a:solidFill>
              </a:rPr>
              <a:t>t) previsione di norme che considerino gli specifici bisogni delle donne detenute;</a:t>
            </a:r>
          </a:p>
          <a:p>
            <a:pPr marL="285750" lvl="0" indent="-285750" algn="just">
              <a:buClr>
                <a:srgbClr val="A53010"/>
              </a:buClr>
              <a:buFont typeface="Wingdings" panose="05000000000000000000" pitchFamily="2" charset="2"/>
              <a:buChar char="v"/>
            </a:pPr>
            <a:r>
              <a:rPr lang="it-IT" sz="2100" dirty="0">
                <a:solidFill>
                  <a:schemeClr val="tx1"/>
                </a:solidFill>
              </a:rPr>
              <a:t>u) revisione del sistema delle pene accessorie …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572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Quel che resto della riforma: d.lgs. N. 123/2018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2302717"/>
            <a:ext cx="9247157" cy="4071579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solidFill>
                  <a:schemeClr val="tx1"/>
                </a:solidFill>
              </a:rPr>
              <a:t>Il D.lgs. N. 123/2018 si compone di 12 articoli, suddivisi in 4 Capi:</a:t>
            </a:r>
          </a:p>
          <a:p>
            <a:endParaRPr lang="it-IT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Capo I (artt. 1 e 2) sull’assistenza sanitaria in ambito penitenziario;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Capo II (artt. 3-8) sulla semplificazione dei procedimenti;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Capo III (artt. 9-10) sulle competenze dell’UEPE e del ruolo della Polizia Penitenziaria;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</a:rPr>
              <a:t>Capo IV (artt. 11-12) sulla vita penitenziaria</a:t>
            </a:r>
          </a:p>
        </p:txBody>
      </p:sp>
    </p:spTree>
    <p:extLst>
      <p:ext uri="{BB962C8B-B14F-4D97-AF65-F5344CB8AC3E}">
        <p14:creationId xmlns:p14="http://schemas.microsoft.com/office/powerpoint/2010/main" val="339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L’assistenza sanitaria: </a:t>
            </a:r>
            <a:br>
              <a:rPr lang="it-IT" sz="4400" dirty="0"/>
            </a:br>
            <a:r>
              <a:rPr lang="it-IT" sz="4400" dirty="0"/>
              <a:t>art. 11 O.P.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2054087"/>
            <a:ext cx="9551957" cy="441623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Integrale riscrittura dell’art. 11 OP  (a cui si associa l’interpolazione del co. 2 dell’art. 1 D.lgs. N. 230/1999):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Allineamento delle prestazioni sanitarie penitenziarie a quelle esterne: co. 1 e 2: DIRITTO SOGGETTIVO PIENO;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Razionalizzazione delle competenze a decidere in caso di trasferimento in luogo esterno di cura;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Visita di primo ingresso e doveri di documentazione e referto del medico;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Princìpi guida dell’assistenza sanitaria in ambito penitenziario;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Disciplina dell’assistenza sanitaria in carcere e ruolo del medico;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Recluse in stato di gravidanza e detenute madri;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Disciplina delle prestazioni sanitarie a spese del detenuto;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Controlli amministrativi del Direttore generale del servizio sanitario e obblighi di comunicazione</a:t>
            </a:r>
          </a:p>
        </p:txBody>
      </p:sp>
    </p:spTree>
    <p:extLst>
      <p:ext uri="{BB962C8B-B14F-4D97-AF65-F5344CB8AC3E}">
        <p14:creationId xmlns:p14="http://schemas.microsoft.com/office/powerpoint/2010/main" val="9275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L’assistenza sanitaria: </a:t>
            </a:r>
            <a:br>
              <a:rPr lang="it-IT" sz="4400" dirty="0"/>
            </a:br>
            <a:r>
              <a:rPr lang="it-IT" sz="4400" dirty="0"/>
              <a:t>art. 11, co. 4 O.P.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8294" y="1951056"/>
            <a:ext cx="9551957" cy="441623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Razionalizzazione delle competenze a decidere in caso di trasferimento in luogo esterno di cura:</a:t>
            </a:r>
          </a:p>
          <a:p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77B3ED6A-9ECA-497E-890B-E3A072988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919043"/>
              </p:ext>
            </p:extLst>
          </p:nvPr>
        </p:nvGraphicFramePr>
        <p:xfrm>
          <a:off x="2300681" y="2826761"/>
          <a:ext cx="8870902" cy="38355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63768">
                  <a:extLst>
                    <a:ext uri="{9D8B030D-6E8A-4147-A177-3AD203B41FA5}">
                      <a16:colId xmlns:a16="http://schemas.microsoft.com/office/drawing/2014/main" xmlns="" val="1521359027"/>
                    </a:ext>
                  </a:extLst>
                </a:gridCol>
                <a:gridCol w="4707134">
                  <a:extLst>
                    <a:ext uri="{9D8B030D-6E8A-4147-A177-3AD203B41FA5}">
                      <a16:colId xmlns:a16="http://schemas.microsoft.com/office/drawing/2014/main" xmlns="" val="3234941678"/>
                    </a:ext>
                  </a:extLst>
                </a:gridCol>
              </a:tblGrid>
              <a:tr h="780692">
                <a:tc>
                  <a:txBody>
                    <a:bodyPr/>
                    <a:lstStyle/>
                    <a:p>
                      <a:r>
                        <a:rPr lang="it-IT" b="0" dirty="0"/>
                        <a:t>Indagato in stato di custodia cautelare prima dell’esercizio dell’azione penale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Giudice per le indagini preliminari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3784049"/>
                  </a:ext>
                </a:extLst>
              </a:tr>
              <a:tr h="452306">
                <a:tc>
                  <a:txBody>
                    <a:bodyPr/>
                    <a:lstStyle/>
                    <a:p>
                      <a:r>
                        <a:rPr lang="it-IT" b="0" dirty="0"/>
                        <a:t>Arrestato in caso di direttissimo fino alla presentazione in udienza per la contestuale convalida dell’arresto in flagranza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Pubblico Ministero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7267339"/>
                  </a:ext>
                </a:extLst>
              </a:tr>
              <a:tr h="452306">
                <a:tc>
                  <a:txBody>
                    <a:bodyPr/>
                    <a:lstStyle/>
                    <a:p>
                      <a:r>
                        <a:rPr lang="it-IT" dirty="0"/>
                        <a:t>Imputato in custodia cautelare dopo l’esercizio dell’azione penale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Giudice che procede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1206089"/>
                  </a:ext>
                </a:extLst>
              </a:tr>
              <a:tr h="452306">
                <a:tc>
                  <a:txBody>
                    <a:bodyPr/>
                    <a:lstStyle/>
                    <a:p>
                      <a:r>
                        <a:rPr lang="it-IT" dirty="0"/>
                        <a:t>Condannati e internati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Magistrato di sorveglianza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3577368"/>
                  </a:ext>
                </a:extLst>
              </a:tr>
              <a:tr h="452306">
                <a:tc>
                  <a:txBody>
                    <a:bodyPr/>
                    <a:lstStyle/>
                    <a:p>
                      <a:r>
                        <a:rPr lang="it-IT" dirty="0"/>
                        <a:t>Casi di urgenza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Il direttore (ex art. 17, co. 8 DPR n. 230/2000)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7259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3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8" y="387683"/>
            <a:ext cx="8915399" cy="1573639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L’assistenza sanitaria: </a:t>
            </a:r>
            <a:br>
              <a:rPr lang="it-IT" sz="4400" dirty="0"/>
            </a:br>
            <a:r>
              <a:rPr lang="it-IT" sz="4400" dirty="0"/>
              <a:t>art. 11 O.P.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2054087"/>
            <a:ext cx="9551957" cy="441623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Visita di primo ingresso e doveri di documentazione e referto del medico: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92551003-0F5F-490B-88CC-F3B71491C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89052"/>
              </p:ext>
            </p:extLst>
          </p:nvPr>
        </p:nvGraphicFramePr>
        <p:xfrm>
          <a:off x="2212107" y="2729948"/>
          <a:ext cx="8128000" cy="25179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40788317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1580810830"/>
                    </a:ext>
                  </a:extLst>
                </a:gridCol>
              </a:tblGrid>
              <a:tr h="1229688">
                <a:tc>
                  <a:txBody>
                    <a:bodyPr/>
                    <a:lstStyle/>
                    <a:p>
                      <a:r>
                        <a:rPr lang="it-IT" b="0" dirty="0"/>
                        <a:t>Dovere di informazione complete sullo stato di salute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Scompare la documentazione fotografica (Cucchi 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585589"/>
                  </a:ext>
                </a:extLst>
              </a:tr>
              <a:tr h="1288225">
                <a:tc>
                  <a:txBody>
                    <a:bodyPr/>
                    <a:lstStyle/>
                    <a:p>
                      <a:r>
                        <a:rPr lang="it-IT" dirty="0"/>
                        <a:t>Obbligo di referto: al magistrato di sorveglianza e al direttore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Scompare l’ausilio del presidio psichiatrico e servizio per le dipendenze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5899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0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E4690F-73FF-40A3-BFAC-B35BD8B8E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966" y="387683"/>
            <a:ext cx="9846364" cy="1017047"/>
          </a:xfrm>
        </p:spPr>
        <p:txBody>
          <a:bodyPr>
            <a:noAutofit/>
          </a:bodyPr>
          <a:lstStyle/>
          <a:p>
            <a:r>
              <a:rPr lang="it-IT" sz="4400" dirty="0"/>
              <a:t>La semplificazione ai procedimenti 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xmlns="" id="{55F7B259-D890-491E-B757-6BE4202E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173" y="1865395"/>
            <a:ext cx="9247157" cy="460492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Modifiche all’art. 18-</a:t>
            </a:r>
            <a:r>
              <a:rPr lang="it-IT" i="1" dirty="0">
                <a:solidFill>
                  <a:schemeClr val="tx1"/>
                </a:solidFill>
              </a:rPr>
              <a:t>ter</a:t>
            </a:r>
            <a:r>
              <a:rPr lang="it-IT" dirty="0">
                <a:solidFill>
                  <a:schemeClr val="tx1"/>
                </a:solidFill>
              </a:rPr>
              <a:t> O.P. sulla razionalizzazione delle competenze in materia di controlli sulla corrispondenza: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/>
                </a:solidFill>
              </a:rPr>
              <a:t>a) nei confronti dei condannati e degli internati: Magistrato di sorveglianza;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/>
                </a:solidFill>
              </a:rPr>
              <a:t>b) nei confronti degli imputati, il giudice indicato nell’art. 279 c.p.p.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Modifiche all’art. 30 O.P. (permessi di necessità) sulla razionalizzazione delle competenze: rinvio integrale all’art. 11 O.P.;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Modifiche all’art. 35-</a:t>
            </a:r>
            <a:r>
              <a:rPr lang="it-IT" i="1" dirty="0">
                <a:solidFill>
                  <a:schemeClr val="tx1"/>
                </a:solidFill>
              </a:rPr>
              <a:t>bis</a:t>
            </a:r>
            <a:r>
              <a:rPr lang="it-IT" dirty="0">
                <a:solidFill>
                  <a:schemeClr val="tx1"/>
                </a:solidFill>
              </a:rPr>
              <a:t> O.P.: fissazione dell’udienza notificata anche all’Amministrazione penitenziaria; in giudizio con un proprio funzionario;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tx1"/>
                </a:solidFill>
              </a:rPr>
              <a:t>Abrogazione dell’art. 69-</a:t>
            </a:r>
            <a:r>
              <a:rPr lang="it-IT" i="1" dirty="0">
                <a:solidFill>
                  <a:schemeClr val="tx1"/>
                </a:solidFill>
              </a:rPr>
              <a:t>bis</a:t>
            </a:r>
            <a:r>
              <a:rPr lang="it-IT" dirty="0">
                <a:solidFill>
                  <a:schemeClr val="tx1"/>
                </a:solidFill>
              </a:rPr>
              <a:t>, co. 5 O.P.: ATTENZIONE ALLE RICADUTE SULLA </a:t>
            </a:r>
            <a:r>
              <a:rPr lang="it-IT" dirty="0" smtClean="0">
                <a:solidFill>
                  <a:schemeClr val="tx1"/>
                </a:solidFill>
              </a:rPr>
              <a:t>199/2010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58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</TotalTime>
  <Words>2107</Words>
  <Application>Microsoft Office PowerPoint</Application>
  <PresentationFormat>Personalizzato</PresentationFormat>
  <Paragraphs>170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Filo</vt:lpstr>
      <vt:lpstr>La riforma penitenziaria </vt:lpstr>
      <vt:lpstr>L’iter parlamentare dei dd.lgs. 123 e 124/2018</vt:lpstr>
      <vt:lpstr>L’iter parlamentare dei dd.lgs. 123 e 124/2018</vt:lpstr>
      <vt:lpstr>I criteri della legge delega 23 giugno 2017, n. 103 (art. 1, co. 85):</vt:lpstr>
      <vt:lpstr>Quel che resto della riforma: d.lgs. N. 123/2018</vt:lpstr>
      <vt:lpstr>L’assistenza sanitaria:  art. 11 O.P.</vt:lpstr>
      <vt:lpstr>L’assistenza sanitaria:  art. 11, co. 4 O.P.</vt:lpstr>
      <vt:lpstr>L’assistenza sanitaria:  art. 11 O.P.</vt:lpstr>
      <vt:lpstr>La semplificazione ai procedimenti </vt:lpstr>
      <vt:lpstr>Il nuovo rito semplificatorio: comma 1-ter art. 678 c.p.p.</vt:lpstr>
      <vt:lpstr>La partecipazione a distanza alle udienze</vt:lpstr>
      <vt:lpstr>Sospensione cautelativa e revoca della misura in corso; pene accessorie</vt:lpstr>
      <vt:lpstr>Modalità di accesso alle misure alternative, UEPE</vt:lpstr>
      <vt:lpstr>Le disposizioni in materia di vita penitenziaria</vt:lpstr>
      <vt:lpstr>Il «decreto lavoro» n. 124/2018</vt:lpstr>
      <vt:lpstr>LPU penitenziario</vt:lpstr>
      <vt:lpstr>Il d.lgs. n. 121/2018 sull’esecuzione penale dei minorenni</vt:lpstr>
      <vt:lpstr>Il 4-bis nell’esecuzione penale minorile</vt:lpstr>
      <vt:lpstr>Legge n. 3/2019: modifiche all’ordinamento penitenziario</vt:lpstr>
      <vt:lpstr>Legge n. 3/2019: modifiche all’ordinamento penitenziario</vt:lpstr>
      <vt:lpstr>La riforma penitenziaria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riforma penitenziaria</dc:title>
  <dc:creator>Stefano Daprà</dc:creator>
  <cp:lastModifiedBy>Windows User</cp:lastModifiedBy>
  <cp:revision>34</cp:revision>
  <dcterms:created xsi:type="dcterms:W3CDTF">2019-02-06T19:59:23Z</dcterms:created>
  <dcterms:modified xsi:type="dcterms:W3CDTF">2019-02-07T14:49:41Z</dcterms:modified>
</cp:coreProperties>
</file>